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89F"/>
    <a:srgbClr val="E6E6E6"/>
    <a:srgbClr val="E7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1A266-B1CF-4E23-8AFC-EEC4CAD9D09C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7E964-958B-4BB4-A996-609659E827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274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43018-E2F3-4E5B-8F16-36E4999D3C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68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4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2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9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7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8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02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8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6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8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8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3950" y="5266357"/>
            <a:ext cx="1164805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smtClean="0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800"/>
              </a:spcAft>
            </a:pP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</a:t>
            </a: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தமிழாய்வுத்துறை</a:t>
            </a:r>
          </a:p>
          <a:p>
            <a:pPr algn="ctr">
              <a:spcAft>
                <a:spcPts val="800"/>
              </a:spcAft>
            </a:pPr>
            <a:r>
              <a:rPr lang="en-US" sz="24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</a:t>
            </a:r>
            <a:r>
              <a:rPr lang="en-US" sz="240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), திருச்சிராப்பள்ளி </a:t>
            </a:r>
            <a:r>
              <a:rPr lang="en-US" sz="240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543950" y="0"/>
            <a:ext cx="11651900" cy="280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முதுகலை இரண்டாமாண்டு மூன்றாம் பருவம்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2800" b="1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20PTA3DE3A</a:t>
            </a: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தாள்: </a:t>
            </a: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Elective III - போட்டித் தேர்வுத் தமிழ் - அலகு – 1ல்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தமிழ்நாடு அரசுப் பணியாளர் தேர்வாணையப் போட்டித் </a:t>
            </a: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தேர்வில்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பகுதி-அ (இலக்கணம்)</a:t>
            </a:r>
            <a:endParaRPr lang="en-US" sz="2800" b="1" smtClean="0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807" y="2800318"/>
            <a:ext cx="8483302" cy="187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3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ta-IN" dirty="0"/>
          </a:p>
          <a:p>
            <a:pPr marL="137160" indent="0">
              <a:buNone/>
            </a:pPr>
            <a:endParaRPr lang="ta-IN" sz="2400" dirty="0"/>
          </a:p>
          <a:p>
            <a:pPr marL="137160" indent="0">
              <a:buNone/>
            </a:pPr>
            <a:endParaRPr lang="ta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014131"/>
              </p:ext>
            </p:extLst>
          </p:nvPr>
        </p:nvGraphicFramePr>
        <p:xfrm>
          <a:off x="441234" y="574765"/>
          <a:ext cx="508435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77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821576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430349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போர்த்துகீசியம்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அலமாரி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நெடும்பேழை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கிராம்பு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இலவங்கம்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சாவி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திறவுகோல்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ஜன்னல்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பலகணி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மேஸ்திரி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தலைமைத்தொழிலன்</a:t>
                      </a:r>
                      <a:endParaRPr lang="en-US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416142"/>
              </p:ext>
            </p:extLst>
          </p:nvPr>
        </p:nvGraphicFramePr>
        <p:xfrm>
          <a:off x="5995851" y="574765"/>
          <a:ext cx="603504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195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3500845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348607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பாரசீகம்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ஜமக்காளம்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விரிப்பு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ஜமீன்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நிலபுலம்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மாலுமி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நாவாய்யோட்டி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பஜார்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கடைத்தெரு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மைதானம்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திறந்தவெளித்திடல்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134331"/>
              </p:ext>
            </p:extLst>
          </p:nvPr>
        </p:nvGraphicFramePr>
        <p:xfrm>
          <a:off x="441234" y="3566160"/>
          <a:ext cx="508435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77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821576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430349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அரபி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தகவல்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செய்தி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வக்கீல்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வழக்குரைஞர்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பாக்கி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நிலுவை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மக்கர்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இடைஞ்சல்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மாமூல்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பழையபடி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மிட்டாய்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தீங்கட்டி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512386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869139"/>
              </p:ext>
            </p:extLst>
          </p:nvPr>
        </p:nvGraphicFramePr>
        <p:xfrm>
          <a:off x="6113418" y="3566160"/>
          <a:ext cx="5917474" cy="3391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144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3590330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513806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மராத்தி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513806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காகிதம்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தாள்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51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கில்லாடி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கொடியோன்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51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அபாண்டம்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வீண்பழிக்கூற்று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51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அட்டவணை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பொருட்குறிப்புப் பட்டியல்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5138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பேட்டை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புறநகர்</a:t>
                      </a:r>
                      <a:endParaRPr lang="en-US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5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ta-IN" dirty="0"/>
          </a:p>
          <a:p>
            <a:pPr marL="137160" indent="0">
              <a:buNone/>
            </a:pPr>
            <a:endParaRPr lang="ta-IN" sz="2400" dirty="0"/>
          </a:p>
          <a:p>
            <a:pPr marL="137160" indent="0">
              <a:buNone/>
            </a:pPr>
            <a:endParaRPr lang="ta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230772"/>
              </p:ext>
            </p:extLst>
          </p:nvPr>
        </p:nvGraphicFramePr>
        <p:xfrm>
          <a:off x="362857" y="1600200"/>
          <a:ext cx="5084353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77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821576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430349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கிரேக்கம்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ஒரைஸா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அரிசி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கரோரா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கருவூர்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மதொரா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மதுரை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சோபட்னா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சோபட்டினம்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கபிரில்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காவிரி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கொமாரி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குமரி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631605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திண்டிஸ்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தொண்டி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72503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முசிரி</a:t>
                      </a:r>
                      <a:r>
                        <a:rPr lang="en-US" sz="2400" smtClean="0"/>
                        <a:t>ஸ்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முசிறி</a:t>
                      </a:r>
                      <a:endParaRPr lang="en-US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8317609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983178"/>
              </p:ext>
            </p:extLst>
          </p:nvPr>
        </p:nvGraphicFramePr>
        <p:xfrm>
          <a:off x="6172200" y="313508"/>
          <a:ext cx="5084353" cy="74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777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821576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430349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ஆங்கிலம்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லைசென்ஸ்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உரிமம்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இண்டர்வியூ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நேர்காணல்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>
                        <a:buNone/>
                      </a:pPr>
                      <a:r>
                        <a:rPr lang="ta-IN" sz="2400" smtClean="0"/>
                        <a:t>கெஸ்ட்ஹவுஸ்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விருந்தகம்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ரப்பர்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தேய்ப்பம் </a:t>
                      </a:r>
                      <a:endParaRPr lang="en-IN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பேனா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தூவல்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ரயில்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தொடர்வண்டி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631605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கவுன்சில்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மன்றம்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72503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உயில்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இருதிமுறி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831760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ஆயுசு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வாழ்நாள்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6514842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அட்லஸ்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நிலப்படத்தொகுப்பு</a:t>
                      </a:r>
                      <a:endParaRPr lang="en-US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0553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பீரோ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இழுப்பறை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659691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 புனல்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வடிகுழலி                     </a:t>
                      </a:r>
                      <a:endParaRPr lang="en-US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7626237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பிளாஸ்டிக்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நெகிழி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4504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9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206" y="0"/>
            <a:ext cx="8229600" cy="640080"/>
          </a:xfrm>
        </p:spPr>
        <p:txBody>
          <a:bodyPr>
            <a:norm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</a:rPr>
              <a:t>X. </a:t>
            </a:r>
            <a:r>
              <a:rPr lang="ta-IN" sz="3600" smtClean="0">
                <a:solidFill>
                  <a:srgbClr val="FF0000"/>
                </a:solidFill>
              </a:rPr>
              <a:t>வழுச்சொ</a:t>
            </a:r>
            <a:r>
              <a:rPr lang="en-US" sz="3600" smtClean="0">
                <a:solidFill>
                  <a:srgbClr val="FF0000"/>
                </a:solidFill>
              </a:rPr>
              <a:t>ற்</a:t>
            </a:r>
            <a:r>
              <a:rPr lang="ta-IN" sz="3600" smtClean="0">
                <a:solidFill>
                  <a:srgbClr val="FF0000"/>
                </a:solidFill>
              </a:rPr>
              <a:t>களை </a:t>
            </a:r>
            <a:r>
              <a:rPr lang="ta-IN" sz="3600" dirty="0" smtClean="0">
                <a:solidFill>
                  <a:srgbClr val="FF0000"/>
                </a:solidFill>
              </a:rPr>
              <a:t>நீக்குதல்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068319"/>
              </p:ext>
            </p:extLst>
          </p:nvPr>
        </p:nvGraphicFramePr>
        <p:xfrm>
          <a:off x="454296" y="765915"/>
          <a:ext cx="5162732" cy="6627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659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865073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498170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 பேச்சு வழக்கு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எழுத்து வழக்கு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அடமழை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அடைமழை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அரிவாமனை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அரிவாள்மனை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அவரக்காய்</a:t>
                      </a:r>
                      <a:r>
                        <a:rPr lang="en-US" sz="2400" smtClean="0"/>
                        <a:t>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அவரைக்காய்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தவக்களை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தவளை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சிலவு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செலவு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தாவாரம்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தாழ்வாரம்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6316054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ஊரணி 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ஊருணி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725039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எண்ணை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எண்ணெய்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8317609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ஒட்டரை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ஒட்டடை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7414395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கவுறு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கயிறு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088741"/>
                  </a:ext>
                </a:extLst>
              </a:tr>
              <a:tr h="498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பச்சதண்ணி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பச்சதண்ணீர்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76045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949556"/>
              </p:ext>
            </p:extLst>
          </p:nvPr>
        </p:nvGraphicFramePr>
        <p:xfrm>
          <a:off x="6040844" y="783135"/>
          <a:ext cx="5454469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496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3026973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445191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 பேச்சு வழக்கு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எழுத்து வழக்கு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நஞ்சை</a:t>
                      </a:r>
                      <a:endParaRPr lang="ta-IN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நன்செய்</a:t>
                      </a:r>
                      <a:endParaRPr lang="ta-IN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கோர்த்து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கோத்து</a:t>
                      </a:r>
                      <a:endParaRPr lang="en-IN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இருக்குது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இருக்கிறது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புஞ்சை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புன்செய்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தண்ணிகுடிங்க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தண்ணீர்</a:t>
                      </a:r>
                      <a:r>
                        <a:rPr lang="en-US" sz="2400" smtClean="0"/>
                        <a:t> </a:t>
                      </a:r>
                      <a:r>
                        <a:rPr lang="ta-IN" sz="2400" smtClean="0"/>
                        <a:t>பருகுங்கள்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வாங்க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வாருங்கள்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6316054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அவர்தான் 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அவர்தாம்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725039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அருகாமையில்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அருகில்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8317609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பதட்டம்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பதற்றம்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7414395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 மனதில்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மனத்தில்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088741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நாட்கள்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நாள்கள்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760455"/>
                  </a:ext>
                </a:extLst>
              </a:tr>
              <a:tr h="4451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சுவற்றில்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சுவரில்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810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5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03" y="0"/>
            <a:ext cx="10515600" cy="783771"/>
          </a:xfrm>
        </p:spPr>
        <p:txBody>
          <a:bodyPr/>
          <a:lstStyle/>
          <a:p>
            <a:pPr algn="ctr"/>
            <a:r>
              <a:rPr lang="ta-IN" dirty="0" smtClean="0">
                <a:solidFill>
                  <a:srgbClr val="FF0000"/>
                </a:solidFill>
              </a:rPr>
              <a:t>மரபுச் சொற்கள்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704" y="914400"/>
            <a:ext cx="10515600" cy="58129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000" smtClean="0"/>
              <a:t>	</a:t>
            </a:r>
            <a:r>
              <a:rPr lang="ta-IN" sz="2400" smtClean="0"/>
              <a:t>முன்னோர்கள் </a:t>
            </a:r>
            <a:r>
              <a:rPr lang="ta-IN" sz="2400" dirty="0"/>
              <a:t>எச்சொல்லை எப்படி வழங்கினார்களோ அச்சொல்லை அப்படியே ஏற்று வழங்குதல் மரபு. நாம் அன்றாடம் வாழ்வில் பயன்படுத்தும் மரபுச்சொர்கள் சிலவற்றைக் காண்போம்.</a:t>
            </a:r>
          </a:p>
          <a:p>
            <a:pPr marL="137160" indent="0">
              <a:buNone/>
            </a:pPr>
            <a:endParaRPr lang="ta-IN" sz="2000" dirty="0"/>
          </a:p>
          <a:p>
            <a:pPr marL="137160" indent="0">
              <a:buNone/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mtClean="0">
                <a:solidFill>
                  <a:srgbClr val="FF0000"/>
                </a:solidFill>
              </a:rPr>
              <a:t>. </a:t>
            </a:r>
            <a:r>
              <a:rPr lang="ta-IN" sz="2400" smtClean="0">
                <a:solidFill>
                  <a:srgbClr val="FF0000"/>
                </a:solidFill>
              </a:rPr>
              <a:t>விலங்குகளின் </a:t>
            </a:r>
            <a:r>
              <a:rPr lang="ta-IN" sz="2400" dirty="0">
                <a:solidFill>
                  <a:srgbClr val="FF0000"/>
                </a:solidFill>
              </a:rPr>
              <a:t>இளமைப் பெயர்கள் </a:t>
            </a:r>
          </a:p>
          <a:p>
            <a:pPr marL="137160" indent="0">
              <a:buNone/>
            </a:pPr>
            <a:endParaRPr lang="ta-IN" sz="2400" dirty="0"/>
          </a:p>
          <a:p>
            <a:pPr>
              <a:buFont typeface="Wingdings" pitchFamily="2" charset="2"/>
              <a:buChar char="v"/>
            </a:pPr>
            <a:endParaRPr lang="ta-IN" sz="2000" smtClean="0"/>
          </a:p>
          <a:p>
            <a:pPr>
              <a:buFont typeface="Wingdings" pitchFamily="2" charset="2"/>
              <a:buChar char="v"/>
            </a:pPr>
            <a:endParaRPr lang="ta-IN" sz="2000" dirty="0"/>
          </a:p>
          <a:p>
            <a:pPr>
              <a:buFont typeface="Wingdings" pitchFamily="2" charset="2"/>
              <a:buChar char="v"/>
            </a:pPr>
            <a:endParaRPr lang="ta-IN" sz="2000" dirty="0"/>
          </a:p>
          <a:p>
            <a:pPr>
              <a:buFont typeface="Wingdings" pitchFamily="2" charset="2"/>
              <a:buChar char="v"/>
            </a:pPr>
            <a:endParaRPr lang="ta-IN" sz="2000" dirty="0"/>
          </a:p>
        </p:txBody>
      </p:sp>
      <p:sp>
        <p:nvSpPr>
          <p:cNvPr id="4" name="Rectangle 3"/>
          <p:cNvSpPr/>
          <p:nvPr/>
        </p:nvSpPr>
        <p:spPr>
          <a:xfrm>
            <a:off x="6346371" y="312911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smtClean="0"/>
              <a:t>                       </a:t>
            </a:r>
            <a:endParaRPr lang="en-US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/>
              <a:t>கீரிப்பிள்ளை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/>
              <a:t>குதிரைக்குட்டி </a:t>
            </a:r>
            <a:r>
              <a:rPr lang="en-US" sz="2400"/>
              <a:t>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 </a:t>
            </a:r>
            <a:r>
              <a:rPr lang="ta-IN" sz="2400"/>
              <a:t>புளிப்பறல்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/>
              <a:t>பன்றிக்குட்டி </a:t>
            </a:r>
            <a:r>
              <a:rPr lang="en-US" sz="2400"/>
              <a:t>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 </a:t>
            </a:r>
            <a:r>
              <a:rPr lang="ta-IN" sz="2400"/>
              <a:t>ஆட்டுக்குட்டி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/>
              <a:t>எருமைக்கன்று </a:t>
            </a:r>
            <a:r>
              <a:rPr lang="en-US" sz="2400"/>
              <a:t>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/>
              <a:t>சிங்கக்குருளை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/>
              <a:t>பூனைக்குட்டி </a:t>
            </a:r>
            <a:r>
              <a:rPr lang="en-US" sz="2400"/>
              <a:t>                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11085" y="3531199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எலிக்குஞ்சு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நாய்க்குட்டி </a:t>
            </a:r>
            <a:r>
              <a:rPr lang="en-US" sz="2400"/>
              <a:t>                        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மான்கன்று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குரங்குக்குட்டி </a:t>
            </a:r>
            <a:r>
              <a:rPr lang="en-US" sz="2400"/>
              <a:t>                 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/>
              <a:t> யா</a:t>
            </a:r>
            <a:r>
              <a:rPr lang="ta-IN" sz="2400"/>
              <a:t>னைக்கன்று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குருவிக்குஞ்சு </a:t>
            </a:r>
            <a:r>
              <a:rPr lang="en-US" sz="2400"/>
              <a:t>                  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கோழிக்குஞ்சு</a:t>
            </a:r>
            <a:endParaRPr lang="en-US" sz="24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a-IN" sz="2400"/>
              <a:t>அணிற்பிள்ளை</a:t>
            </a:r>
            <a:endParaRPr lang="ta-IN" sz="2400" dirty="0"/>
          </a:p>
        </p:txBody>
      </p:sp>
    </p:spTree>
    <p:extLst>
      <p:ext uri="{BB962C8B-B14F-4D97-AF65-F5344CB8AC3E}">
        <p14:creationId xmlns:p14="http://schemas.microsoft.com/office/powerpoint/2010/main" val="40286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0869" y="534943"/>
            <a:ext cx="7667897" cy="692966"/>
          </a:xfrm>
        </p:spPr>
        <p:txBody>
          <a:bodyPr>
            <a:no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</a:rPr>
              <a:t>II.</a:t>
            </a: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ta-IN" sz="3200" smtClean="0">
                <a:solidFill>
                  <a:srgbClr val="FF0000"/>
                </a:solidFill>
              </a:rPr>
              <a:t>விலங்கு</a:t>
            </a:r>
            <a:r>
              <a:rPr lang="ta-IN" sz="3200" dirty="0">
                <a:solidFill>
                  <a:srgbClr val="FF0000"/>
                </a:solidFill>
              </a:rPr>
              <a:t>, பறவை </a:t>
            </a:r>
            <a:r>
              <a:rPr lang="ta-IN" sz="3200" dirty="0" smtClean="0">
                <a:solidFill>
                  <a:srgbClr val="FF0000"/>
                </a:solidFill>
              </a:rPr>
              <a:t>இ</a:t>
            </a:r>
            <a:r>
              <a:rPr lang="ta-IN" sz="3200" dirty="0">
                <a:solidFill>
                  <a:srgbClr val="FF0000"/>
                </a:solidFill>
              </a:rPr>
              <a:t>ன</a:t>
            </a:r>
            <a:r>
              <a:rPr lang="ta-IN" sz="3200" dirty="0" smtClean="0">
                <a:solidFill>
                  <a:srgbClr val="FF0000"/>
                </a:solidFill>
              </a:rPr>
              <a:t>ங்களின் </a:t>
            </a:r>
            <a:r>
              <a:rPr lang="ta-IN" sz="3200">
                <a:solidFill>
                  <a:srgbClr val="FF0000"/>
                </a:solidFill>
              </a:rPr>
              <a:t>ஒலிமரபு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47" y="1491343"/>
            <a:ext cx="5303520" cy="5562600"/>
          </a:xfrm>
        </p:spPr>
        <p:txBody>
          <a:bodyPr>
            <a:normAutofit/>
          </a:bodyPr>
          <a:lstStyle/>
          <a:p>
            <a:pPr marL="480060" indent="-342900" algn="just"/>
            <a:r>
              <a:rPr lang="ta-IN" sz="2400" b="1" smtClean="0"/>
              <a:t>வண்டு </a:t>
            </a:r>
            <a:r>
              <a:rPr lang="ta-IN" sz="2400" b="1"/>
              <a:t>முரலும்              </a:t>
            </a:r>
            <a:endParaRPr lang="en-US" sz="2400" b="1" smtClean="0"/>
          </a:p>
          <a:p>
            <a:pPr marL="480060" indent="-342900" algn="just"/>
            <a:r>
              <a:rPr lang="ta-IN" sz="2400" b="1" smtClean="0"/>
              <a:t>குரங்கு </a:t>
            </a:r>
            <a:r>
              <a:rPr lang="ta-IN" sz="2400" b="1" dirty="0"/>
              <a:t>அலப்பும்</a:t>
            </a:r>
          </a:p>
          <a:p>
            <a:pPr marL="480060" indent="-342900" algn="just"/>
            <a:r>
              <a:rPr lang="ta-IN" sz="2400" b="1" smtClean="0"/>
              <a:t>கூகை </a:t>
            </a:r>
            <a:r>
              <a:rPr lang="ta-IN" sz="2400" b="1"/>
              <a:t>குழறும்                </a:t>
            </a:r>
            <a:endParaRPr lang="en-US" sz="2400" b="1" smtClean="0"/>
          </a:p>
          <a:p>
            <a:pPr marL="480060" indent="-342900" algn="just"/>
            <a:r>
              <a:rPr lang="ta-IN" sz="2400" b="1" smtClean="0"/>
              <a:t>பன்றி </a:t>
            </a:r>
            <a:r>
              <a:rPr lang="ta-IN" sz="2400" b="1" dirty="0"/>
              <a:t>உறுமும்</a:t>
            </a:r>
          </a:p>
          <a:p>
            <a:pPr marL="480060" indent="-342900" algn="just"/>
            <a:r>
              <a:rPr lang="ta-IN" sz="2400" b="1" smtClean="0"/>
              <a:t>பூனை </a:t>
            </a:r>
            <a:r>
              <a:rPr lang="ta-IN" sz="2400" b="1"/>
              <a:t>சீறும்                  </a:t>
            </a:r>
            <a:endParaRPr lang="en-US" sz="2400" b="1" smtClean="0"/>
          </a:p>
          <a:p>
            <a:pPr marL="480060" indent="-342900" algn="just"/>
            <a:r>
              <a:rPr lang="ta-IN" sz="2400" b="1" smtClean="0"/>
              <a:t>கிளி </a:t>
            </a:r>
            <a:r>
              <a:rPr lang="ta-IN" sz="2400" b="1" dirty="0"/>
              <a:t>பேசும்</a:t>
            </a:r>
          </a:p>
          <a:p>
            <a:pPr marL="480060" indent="-342900" algn="just"/>
            <a:r>
              <a:rPr lang="ta-IN" sz="2400" b="1" smtClean="0"/>
              <a:t>கோழி </a:t>
            </a:r>
            <a:r>
              <a:rPr lang="ta-IN" sz="2400" b="1"/>
              <a:t>கொக்கரிக்கும்          </a:t>
            </a:r>
            <a:endParaRPr lang="en-US" sz="2400" b="1" smtClean="0"/>
          </a:p>
          <a:p>
            <a:pPr marL="480060" indent="-342900" algn="just"/>
            <a:r>
              <a:rPr lang="ta-IN" sz="2400" b="1" smtClean="0"/>
              <a:t>ஆடு </a:t>
            </a:r>
            <a:r>
              <a:rPr lang="ta-IN" sz="2400" b="1" dirty="0"/>
              <a:t>கத்தும்</a:t>
            </a:r>
          </a:p>
          <a:p>
            <a:pPr marL="480060" indent="-342900" algn="just"/>
            <a:r>
              <a:rPr lang="ta-IN" sz="2400" b="1" smtClean="0"/>
              <a:t>சிங்கம் முழங்கும்</a:t>
            </a:r>
            <a:r>
              <a:rPr lang="en-US" sz="2400" b="1" smtClean="0"/>
              <a:t> </a:t>
            </a:r>
            <a:r>
              <a:rPr lang="ta-IN" sz="2400" b="1" smtClean="0"/>
              <a:t>[</a:t>
            </a:r>
            <a:r>
              <a:rPr lang="ta-IN" sz="2400" b="1" dirty="0"/>
              <a:t>கர்ச்சிக்கும்]</a:t>
            </a:r>
          </a:p>
          <a:p>
            <a:pPr marL="137160" indent="0">
              <a:buNone/>
            </a:pPr>
            <a:endParaRPr lang="ta-IN" dirty="0" smtClean="0"/>
          </a:p>
          <a:p>
            <a:endParaRPr lang="ta-IN" dirty="0"/>
          </a:p>
          <a:p>
            <a:endParaRPr lang="ta-IN" dirty="0" smtClean="0"/>
          </a:p>
          <a:p>
            <a:endParaRPr lang="ta-IN" dirty="0"/>
          </a:p>
          <a:p>
            <a:endParaRPr lang="ta-IN" dirty="0" smtClean="0"/>
          </a:p>
          <a:p>
            <a:endParaRPr lang="ta-IN" dirty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61167" y="1491343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 smtClean="0"/>
              <a:t> </a:t>
            </a:r>
            <a:r>
              <a:rPr lang="ta-IN" sz="2800" b="1"/>
              <a:t>ஆந்தை அலறும்             </a:t>
            </a:r>
            <a:endParaRPr lang="en-US" sz="2800" b="1"/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குதிரை கனைக்கும்</a:t>
            </a:r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நரி ஊளையிடும்             </a:t>
            </a:r>
            <a:endParaRPr lang="en-US" sz="2800" b="1"/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கழுதை கத்தும் </a:t>
            </a:r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புலி உறுமும்               </a:t>
            </a:r>
            <a:endParaRPr lang="en-US" sz="2800" b="1"/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மயில்  அகவும்</a:t>
            </a:r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யானை பிளிரும்           </a:t>
            </a:r>
            <a:endParaRPr lang="en-US" sz="2800" b="1"/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புறா குனுகும்</a:t>
            </a:r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எருது</a:t>
            </a:r>
            <a:r>
              <a:rPr lang="en-US" sz="2800" b="1"/>
              <a:t> </a:t>
            </a:r>
            <a:r>
              <a:rPr lang="ta-IN" sz="2800" b="1"/>
              <a:t>எக்காளமிடும்           </a:t>
            </a:r>
            <a:endParaRPr lang="en-US" sz="2800" b="1"/>
          </a:p>
          <a:p>
            <a:pPr marL="480060" indent="-342900" algn="just">
              <a:buFont typeface="Arial" panose="020B0604020202020204" pitchFamily="34" charset="0"/>
              <a:buChar char="•"/>
            </a:pPr>
            <a:r>
              <a:rPr lang="ta-IN" sz="2800" b="1"/>
              <a:t>எலி கீச்சிடும்</a:t>
            </a:r>
            <a:endParaRPr lang="ta-IN" sz="2800" b="1" dirty="0"/>
          </a:p>
        </p:txBody>
      </p:sp>
    </p:spTree>
    <p:extLst>
      <p:ext uri="{BB962C8B-B14F-4D97-AF65-F5344CB8AC3E}">
        <p14:creationId xmlns:p14="http://schemas.microsoft.com/office/powerpoint/2010/main" val="33348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766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</a:rPr>
              <a:t>III. </a:t>
            </a:r>
            <a:r>
              <a:rPr lang="ta-IN" sz="3600" smtClean="0">
                <a:solidFill>
                  <a:srgbClr val="FF0000"/>
                </a:solidFill>
              </a:rPr>
              <a:t>தாவர </a:t>
            </a:r>
            <a:r>
              <a:rPr lang="ta-IN" sz="3600" dirty="0" smtClean="0">
                <a:solidFill>
                  <a:srgbClr val="FF0000"/>
                </a:solidFill>
              </a:rPr>
              <a:t>உறுப்புப் பெயர்கள்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6617" y="3515594"/>
            <a:ext cx="9144000" cy="8474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ta-IN" sz="600" smtClean="0"/>
          </a:p>
          <a:p>
            <a:pPr marL="137160" indent="0" algn="ctr">
              <a:buNone/>
            </a:pPr>
            <a:r>
              <a:rPr lang="ta-IN" sz="2400" b="1" smtClean="0"/>
              <a:t>         </a:t>
            </a:r>
            <a:r>
              <a:rPr lang="en-US" b="1" smtClean="0">
                <a:solidFill>
                  <a:srgbClr val="FF0000"/>
                </a:solidFill>
              </a:rPr>
              <a:t>IV. </a:t>
            </a:r>
            <a:r>
              <a:rPr lang="ta-IN" b="1" smtClean="0">
                <a:solidFill>
                  <a:srgbClr val="FF0000"/>
                </a:solidFill>
              </a:rPr>
              <a:t>காய்களின் இளநிலை</a:t>
            </a:r>
            <a:r>
              <a:rPr lang="en-US" b="1" smtClean="0">
                <a:solidFill>
                  <a:srgbClr val="FF0000"/>
                </a:solidFill>
              </a:rPr>
              <a:t>ப் பெயர்கள்</a:t>
            </a:r>
            <a:endParaRPr lang="ta-IN" b="1" dirty="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endParaRPr lang="ta-IN" sz="1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668589" y="128613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smtClean="0"/>
              <a:t>தென்னை </a:t>
            </a:r>
            <a:r>
              <a:rPr lang="ta-IN" sz="2400"/>
              <a:t>ஓலை</a:t>
            </a:r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பனையோலை          </a:t>
            </a:r>
            <a:endParaRPr lang="en-US" sz="2400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தாழை மடல்</a:t>
            </a:r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பலா இலை            </a:t>
            </a:r>
            <a:endParaRPr lang="en-US" sz="2400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மாவிலை</a:t>
            </a:r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மூங்கில் இலை        </a:t>
            </a:r>
            <a:endParaRPr lang="en-US" sz="2400"/>
          </a:p>
        </p:txBody>
      </p:sp>
      <p:sp>
        <p:nvSpPr>
          <p:cNvPr id="5" name="Rectangle 4"/>
          <p:cNvSpPr/>
          <p:nvPr/>
        </p:nvSpPr>
        <p:spPr>
          <a:xfrm>
            <a:off x="2245723" y="1207270"/>
            <a:ext cx="65815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வாழை இலை</a:t>
            </a:r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வேப்பந்தழை           </a:t>
            </a:r>
            <a:endParaRPr lang="en-US" sz="2400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கமுகங்கூந்தல்</a:t>
            </a:r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சோளத்தட்டை          </a:t>
            </a:r>
            <a:endParaRPr lang="en-US" sz="2400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smtClean="0"/>
              <a:t>நெற்றாள்</a:t>
            </a:r>
            <a:endParaRPr lang="en-US" sz="2400" smtClean="0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/>
              <a:t>ஈச்ச ஓலை            </a:t>
            </a:r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2245723" y="436299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b="1"/>
              <a:t>தென்னங்குரும்பை       </a:t>
            </a:r>
            <a:endParaRPr lang="en-US" sz="2400" b="1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b="1"/>
              <a:t>கத்தரிப்பிஞ்சு</a:t>
            </a:r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b="1"/>
              <a:t> பலாமூசு      </a:t>
            </a:r>
            <a:endParaRPr lang="en-US" sz="2400" b="1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b="1"/>
              <a:t>வாழைக்கச்சல்       </a:t>
            </a:r>
            <a:endParaRPr lang="en-US" sz="2400" b="1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400" b="1"/>
              <a:t>மாவடு         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6668589" y="4280423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800" b="1"/>
              <a:t>அவரைப்பிஞ்சு         </a:t>
            </a:r>
            <a:endParaRPr lang="en-US" sz="2800" b="1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800" b="1"/>
              <a:t>முருங்கைப்பிஞ்சு</a:t>
            </a:r>
            <a:endParaRPr lang="en-US" sz="2800" b="1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800" b="1"/>
              <a:t>வெள்ளரிப்பிஞ்சு         </a:t>
            </a:r>
            <a:endParaRPr lang="en-US" sz="2800" b="1"/>
          </a:p>
          <a:p>
            <a:pPr marL="480060" indent="-342900">
              <a:buFont typeface="Arial" panose="020B0604020202020204" pitchFamily="34" charset="0"/>
              <a:buChar char="•"/>
            </a:pPr>
            <a:r>
              <a:rPr lang="ta-IN" sz="2800" b="1"/>
              <a:t>கொய்யாப்பிஞ்சு</a:t>
            </a:r>
            <a:endParaRPr lang="ta-IN" sz="2800" b="1" dirty="0"/>
          </a:p>
        </p:txBody>
      </p:sp>
    </p:spTree>
    <p:extLst>
      <p:ext uri="{BB962C8B-B14F-4D97-AF65-F5344CB8AC3E}">
        <p14:creationId xmlns:p14="http://schemas.microsoft.com/office/powerpoint/2010/main" val="31295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03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smtClean="0">
                <a:solidFill>
                  <a:srgbClr val="FF0000"/>
                </a:solidFill>
              </a:rPr>
              <a:t>V. </a:t>
            </a:r>
            <a:r>
              <a:rPr lang="ta-IN" sz="3200" smtClean="0">
                <a:solidFill>
                  <a:srgbClr val="FF0000"/>
                </a:solidFill>
              </a:rPr>
              <a:t>செடி கொடி மரங்களின் தொகுப்பிடம்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38" y="3847141"/>
            <a:ext cx="5085806" cy="2105627"/>
          </a:xfrm>
        </p:spPr>
        <p:txBody>
          <a:bodyPr>
            <a:normAutofit/>
          </a:bodyPr>
          <a:lstStyle/>
          <a:p>
            <a:pPr marL="480060" indent="-342900"/>
            <a:r>
              <a:rPr lang="ta-IN" smtClean="0"/>
              <a:t>வேலங்காடு      </a:t>
            </a:r>
            <a:endParaRPr lang="en-US" smtClean="0"/>
          </a:p>
          <a:p>
            <a:pPr marL="480060" indent="-342900"/>
            <a:r>
              <a:rPr lang="ta-IN" smtClean="0"/>
              <a:t>யானைக்கூட்டம்</a:t>
            </a:r>
            <a:endParaRPr lang="ta-IN" dirty="0"/>
          </a:p>
          <a:p>
            <a:pPr marL="480060" indent="-342900"/>
            <a:r>
              <a:rPr lang="ta-IN" smtClean="0"/>
              <a:t>பசுநிரை          </a:t>
            </a:r>
            <a:endParaRPr lang="en-US" smtClean="0"/>
          </a:p>
          <a:p>
            <a:pPr marL="480060" indent="-342900"/>
            <a:r>
              <a:rPr lang="ta-IN" smtClean="0"/>
              <a:t>வைக்கோற்போர்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683828" y="1133422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 smtClean="0"/>
              <a:t>ஆலங்காடு           </a:t>
            </a:r>
            <a:endParaRPr lang="en-US" sz="2800" smtClean="0"/>
          </a:p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 smtClean="0"/>
              <a:t>சவுக்குத்தோப்பு</a:t>
            </a:r>
          </a:p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 smtClean="0"/>
              <a:t>தென்னந்தோப்பு       </a:t>
            </a:r>
            <a:endParaRPr lang="en-US" sz="2800" smtClean="0"/>
          </a:p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 smtClean="0"/>
              <a:t>கம்பங்கொல்லை</a:t>
            </a:r>
            <a:endParaRPr lang="ta-IN" sz="2800" dirty="0"/>
          </a:p>
        </p:txBody>
      </p:sp>
      <p:sp>
        <p:nvSpPr>
          <p:cNvPr id="5" name="Rectangle 4"/>
          <p:cNvSpPr/>
          <p:nvPr/>
        </p:nvSpPr>
        <p:spPr>
          <a:xfrm>
            <a:off x="2704012" y="1133422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/>
              <a:t>சோளக்கொல்லை     </a:t>
            </a:r>
            <a:endParaRPr lang="en-US" sz="2800"/>
          </a:p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/>
              <a:t>தேயிலைத்தோட்டம்</a:t>
            </a:r>
          </a:p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 smtClean="0"/>
              <a:t>பனந்தோப்பு           </a:t>
            </a:r>
            <a:endParaRPr lang="en-US" sz="2800"/>
          </a:p>
          <a:p>
            <a:pPr marL="422910" indent="-285750">
              <a:buFont typeface="Arial" panose="020B0604020202020204" pitchFamily="34" charset="0"/>
              <a:buChar char="•"/>
            </a:pPr>
            <a:r>
              <a:rPr lang="ta-IN" sz="2800"/>
              <a:t>பலாத்தோப்பு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31058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7160" indent="0" algn="ctr">
              <a:buNone/>
            </a:pPr>
            <a:r>
              <a:rPr lang="ta-IN" sz="3200" smtClean="0">
                <a:solidFill>
                  <a:srgbClr val="FF0000"/>
                </a:solidFill>
              </a:rPr>
              <a:t> </a:t>
            </a:r>
            <a:r>
              <a:rPr lang="en-US" sz="3200" b="1" smtClean="0">
                <a:solidFill>
                  <a:srgbClr val="FF0000"/>
                </a:solidFill>
              </a:rPr>
              <a:t>VI. </a:t>
            </a:r>
            <a:r>
              <a:rPr lang="ta-IN" sz="3200" smtClean="0">
                <a:solidFill>
                  <a:srgbClr val="FF0000"/>
                </a:solidFill>
              </a:rPr>
              <a:t>பொருட்களின்  </a:t>
            </a:r>
            <a:r>
              <a:rPr lang="ta-IN" sz="3200">
                <a:solidFill>
                  <a:srgbClr val="FF0000"/>
                </a:solidFill>
              </a:rPr>
              <a:t>தொகுப்பு</a:t>
            </a:r>
            <a:endParaRPr lang="ta-IN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04012" y="3586107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2291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a-IN" sz="2400" b="1"/>
              <a:t>ஆட்டுமந்தை     </a:t>
            </a:r>
            <a:endParaRPr lang="en-US" sz="2400" b="1"/>
          </a:p>
          <a:p>
            <a:pPr marL="42291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a-IN" sz="2400" b="1"/>
              <a:t>கற்குவியல்</a:t>
            </a:r>
          </a:p>
          <a:p>
            <a:pPr marL="42291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a-IN" sz="2400" b="1"/>
              <a:t>சாவிக்கொத்து    </a:t>
            </a:r>
            <a:endParaRPr lang="en-US" sz="2400" b="1"/>
          </a:p>
          <a:p>
            <a:pPr marL="42291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a-IN" sz="2400" b="1"/>
              <a:t>திராட்சைக்குலை</a:t>
            </a:r>
            <a:endParaRPr lang="ta-IN" sz="2400" b="1" dirty="0"/>
          </a:p>
        </p:txBody>
      </p:sp>
    </p:spTree>
    <p:extLst>
      <p:ext uri="{BB962C8B-B14F-4D97-AF65-F5344CB8AC3E}">
        <p14:creationId xmlns:p14="http://schemas.microsoft.com/office/powerpoint/2010/main" val="36989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1771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</a:rPr>
              <a:t>VII. </a:t>
            </a:r>
            <a:r>
              <a:rPr lang="ta-IN" sz="4000" smtClean="0">
                <a:solidFill>
                  <a:srgbClr val="FF0000"/>
                </a:solidFill>
              </a:rPr>
              <a:t>பொருளுக்கேற்ற </a:t>
            </a:r>
            <a:r>
              <a:rPr lang="ta-IN" sz="4000" dirty="0" smtClean="0">
                <a:solidFill>
                  <a:srgbClr val="FF0000"/>
                </a:solidFill>
              </a:rPr>
              <a:t>வினைமரபு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9273" y="1328058"/>
            <a:ext cx="4646739" cy="578031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ta-IN" dirty="0" smtClean="0"/>
              <a:t>  </a:t>
            </a:r>
          </a:p>
          <a:p>
            <a:pPr marL="594360" indent="-457200"/>
            <a:r>
              <a:rPr lang="ta-IN" smtClean="0"/>
              <a:t>அப்பம் தின்        </a:t>
            </a:r>
            <a:endParaRPr lang="en-US" smtClean="0"/>
          </a:p>
          <a:p>
            <a:pPr marL="594360" indent="-457200"/>
            <a:r>
              <a:rPr lang="ta-IN" smtClean="0"/>
              <a:t>மலர் </a:t>
            </a:r>
            <a:r>
              <a:rPr lang="ta-IN" dirty="0" smtClean="0"/>
              <a:t>கொய்</a:t>
            </a:r>
          </a:p>
          <a:p>
            <a:pPr marL="594360" indent="-457200"/>
            <a:r>
              <a:rPr lang="ta-IN" smtClean="0"/>
              <a:t>நெல் தூற்று        </a:t>
            </a:r>
            <a:endParaRPr lang="en-US" smtClean="0"/>
          </a:p>
          <a:p>
            <a:pPr marL="594360" indent="-457200"/>
            <a:r>
              <a:rPr lang="ta-IN" smtClean="0"/>
              <a:t>களை </a:t>
            </a:r>
            <a:r>
              <a:rPr lang="ta-IN" dirty="0" smtClean="0"/>
              <a:t>பறி</a:t>
            </a:r>
          </a:p>
          <a:p>
            <a:pPr marL="594360" indent="-457200"/>
            <a:r>
              <a:rPr lang="ta-IN" smtClean="0"/>
              <a:t>நாற்று நடு          </a:t>
            </a:r>
            <a:endParaRPr lang="en-US" smtClean="0"/>
          </a:p>
          <a:p>
            <a:pPr marL="594360" indent="-457200"/>
            <a:r>
              <a:rPr lang="ta-IN" smtClean="0"/>
              <a:t>இலை </a:t>
            </a:r>
            <a:r>
              <a:rPr lang="ta-IN" dirty="0" smtClean="0"/>
              <a:t>பறி</a:t>
            </a:r>
          </a:p>
          <a:p>
            <a:pPr marL="594360" indent="-457200"/>
            <a:r>
              <a:rPr lang="ta-IN" smtClean="0"/>
              <a:t>உணவ உண்       </a:t>
            </a:r>
            <a:endParaRPr lang="en-US" smtClean="0"/>
          </a:p>
          <a:p>
            <a:pPr marL="594360" indent="-457200"/>
            <a:r>
              <a:rPr lang="ta-IN" smtClean="0"/>
              <a:t>காய்கறி </a:t>
            </a:r>
            <a:r>
              <a:rPr lang="ta-IN" dirty="0" smtClean="0"/>
              <a:t>அரி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97485" y="1697393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சோறு உண்        </a:t>
            </a:r>
            <a:endParaRPr lang="en-US" sz="2800"/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நீர் குடி, நீர் பாய்ச்சு</a:t>
            </a:r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பால் பருகு         </a:t>
            </a:r>
            <a:endParaRPr lang="en-US" sz="2800"/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கவிதை இயற்று</a:t>
            </a:r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பழம் தின்          </a:t>
            </a:r>
            <a:endParaRPr lang="en-US" sz="2800"/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பாட்டுப்பாடு</a:t>
            </a:r>
            <a:endParaRPr lang="en-US" sz="2800"/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கோலம் இடு       </a:t>
            </a:r>
            <a:endParaRPr lang="en-US" sz="2800"/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விளக்கை ஏற்று</a:t>
            </a:r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தீ மூட்டு           </a:t>
            </a:r>
            <a:endParaRPr lang="en-US" sz="2800"/>
          </a:p>
          <a:p>
            <a:pPr marL="594360" indent="-457200">
              <a:buFont typeface="Arial" panose="020B0604020202020204" pitchFamily="34" charset="0"/>
              <a:buChar char="•"/>
            </a:pPr>
            <a:r>
              <a:rPr lang="ta-IN" sz="2800"/>
              <a:t>கூரை வேய்</a:t>
            </a:r>
            <a:endParaRPr lang="ta-IN" sz="2800" dirty="0"/>
          </a:p>
        </p:txBody>
      </p:sp>
    </p:spTree>
    <p:extLst>
      <p:ext uri="{BB962C8B-B14F-4D97-AF65-F5344CB8AC3E}">
        <p14:creationId xmlns:p14="http://schemas.microsoft.com/office/powerpoint/2010/main" val="416913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9394" y="287383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2800" b="1" smtClean="0">
                <a:solidFill>
                  <a:srgbClr val="FF0000"/>
                </a:solidFill>
              </a:rPr>
              <a:t>VIII. </a:t>
            </a:r>
            <a:r>
              <a:rPr lang="ta-IN" sz="2800" smtClean="0">
                <a:solidFill>
                  <a:srgbClr val="FF0000"/>
                </a:solidFill>
              </a:rPr>
              <a:t>மரபுத் </a:t>
            </a:r>
            <a:r>
              <a:rPr lang="ta-IN" sz="2800" dirty="0">
                <a:solidFill>
                  <a:srgbClr val="FF0000"/>
                </a:solidFill>
              </a:rPr>
              <a:t>தொடர்களுக்கான பொருள் அறிதல்</a:t>
            </a:r>
            <a:br>
              <a:rPr lang="ta-IN" sz="2800" dirty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36023"/>
            <a:ext cx="12191999" cy="5691051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ta-IN" sz="2000" dirty="0"/>
              <a:t>    </a:t>
            </a:r>
          </a:p>
          <a:p>
            <a:pPr marL="137160" indent="0">
              <a:buNone/>
            </a:pPr>
            <a:endParaRPr lang="ta-IN" sz="2000" dirty="0"/>
          </a:p>
          <a:p>
            <a:pPr marL="651510" indent="-514350">
              <a:buAutoNum type="arabicPeriod"/>
            </a:pPr>
            <a:r>
              <a:rPr lang="ta-IN" sz="2200" smtClean="0"/>
              <a:t>தாளம்போடுகின்றான்</a:t>
            </a:r>
            <a:r>
              <a:rPr lang="en-US" sz="2200" smtClean="0"/>
              <a:t>			-</a:t>
            </a:r>
            <a:r>
              <a:rPr lang="en-US" sz="2200"/>
              <a:t>	</a:t>
            </a:r>
            <a:r>
              <a:rPr lang="ta-IN" sz="2200" smtClean="0"/>
              <a:t>துன்பப்படுகின்றான்</a:t>
            </a:r>
            <a:endParaRPr lang="ta-IN" sz="2200" dirty="0"/>
          </a:p>
          <a:p>
            <a:pPr marL="651510" indent="-514350">
              <a:buAutoNum type="arabicPeriod"/>
            </a:pPr>
            <a:r>
              <a:rPr lang="ta-IN" sz="2200" smtClean="0"/>
              <a:t>கயிறு </a:t>
            </a:r>
            <a:r>
              <a:rPr lang="ta-IN" sz="2200"/>
              <a:t>திரித்தல் </a:t>
            </a:r>
            <a:r>
              <a:rPr lang="en-US" sz="2200" smtClean="0"/>
              <a:t>				-</a:t>
            </a:r>
            <a:r>
              <a:rPr lang="en-US" sz="2200"/>
              <a:t>	</a:t>
            </a:r>
            <a:r>
              <a:rPr lang="ta-IN" sz="2200" smtClean="0"/>
              <a:t>இல்லாததைச் </a:t>
            </a:r>
            <a:r>
              <a:rPr lang="ta-IN" sz="2200" dirty="0"/>
              <a:t>சொல்லுதல்</a:t>
            </a:r>
          </a:p>
          <a:p>
            <a:pPr marL="651510" indent="-514350">
              <a:buAutoNum type="arabicPeriod"/>
            </a:pPr>
            <a:r>
              <a:rPr lang="ta-IN" sz="2200"/>
              <a:t>ஆயிரங்காலத்துப் பயிர்  </a:t>
            </a:r>
            <a:r>
              <a:rPr lang="en-US" sz="2200"/>
              <a:t>		</a:t>
            </a:r>
            <a:r>
              <a:rPr lang="en-US" sz="2200" smtClean="0"/>
              <a:t>	</a:t>
            </a:r>
            <a:r>
              <a:rPr lang="ta-IN" sz="2200" smtClean="0"/>
              <a:t>-  </a:t>
            </a:r>
            <a:r>
              <a:rPr lang="en-US" sz="2200"/>
              <a:t>	</a:t>
            </a:r>
            <a:r>
              <a:rPr lang="ta-IN" sz="2200"/>
              <a:t>நீண்ட காலத்திற்குரியது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எடுப்பார் கைப்பிள்ளை   </a:t>
            </a:r>
            <a:r>
              <a:rPr lang="en-US" sz="2200" smtClean="0"/>
              <a:t>			</a:t>
            </a:r>
            <a:r>
              <a:rPr lang="ta-IN" sz="2200" smtClean="0"/>
              <a:t>-  </a:t>
            </a:r>
            <a:r>
              <a:rPr lang="en-US" sz="2200"/>
              <a:t>	</a:t>
            </a:r>
            <a:r>
              <a:rPr lang="ta-IN" sz="2200"/>
              <a:t>இடத்துக்குத் தக நடத்தலை அறியாதவர்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ஏட்டுச் சுரைக்காய்க் கறிக்குதவாது </a:t>
            </a:r>
            <a:r>
              <a:rPr lang="en-US" sz="2200" smtClean="0"/>
              <a:t>		-</a:t>
            </a:r>
            <a:r>
              <a:rPr lang="ta-IN" sz="2200" smtClean="0"/>
              <a:t> </a:t>
            </a:r>
            <a:r>
              <a:rPr lang="en-US" sz="2200"/>
              <a:t>	</a:t>
            </a:r>
            <a:r>
              <a:rPr lang="ta-IN" sz="2200"/>
              <a:t>பட்டறிவில்லாத படிப்பறிவு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அவசரக்குடுக்கை       </a:t>
            </a:r>
            <a:r>
              <a:rPr lang="en-US" sz="2200"/>
              <a:t>		</a:t>
            </a:r>
            <a:r>
              <a:rPr lang="en-US" sz="2200" smtClean="0"/>
              <a:t>	-</a:t>
            </a:r>
            <a:r>
              <a:rPr lang="en-US" sz="2200"/>
              <a:t>	</a:t>
            </a:r>
            <a:r>
              <a:rPr lang="ta-IN" sz="2200"/>
              <a:t>எண்ணித் துணியாதார்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ஆகாயத்தாமரை        </a:t>
            </a:r>
            <a:r>
              <a:rPr lang="en-US" sz="2200"/>
              <a:t>	</a:t>
            </a:r>
            <a:r>
              <a:rPr lang="ta-IN" sz="2200"/>
              <a:t> </a:t>
            </a:r>
            <a:r>
              <a:rPr lang="en-US" sz="2200"/>
              <a:t>	</a:t>
            </a:r>
            <a:r>
              <a:rPr lang="en-US" sz="2200" smtClean="0"/>
              <a:t>	</a:t>
            </a:r>
            <a:r>
              <a:rPr lang="ta-IN" sz="2200" smtClean="0"/>
              <a:t>-  </a:t>
            </a:r>
            <a:r>
              <a:rPr lang="en-US" sz="2200"/>
              <a:t>	</a:t>
            </a:r>
            <a:r>
              <a:rPr lang="ta-IN" sz="2200"/>
              <a:t>இல்லாத ஒன்று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கம்பி நீட்டல்            </a:t>
            </a:r>
            <a:r>
              <a:rPr lang="en-US" sz="2200"/>
              <a:t>		</a:t>
            </a:r>
            <a:r>
              <a:rPr lang="en-US" sz="2200" smtClean="0"/>
              <a:t>	</a:t>
            </a:r>
            <a:r>
              <a:rPr lang="ta-IN" sz="2200" smtClean="0"/>
              <a:t>-  </a:t>
            </a:r>
            <a:r>
              <a:rPr lang="en-US" sz="2200"/>
              <a:t>	</a:t>
            </a:r>
            <a:r>
              <a:rPr lang="ta-IN" sz="2200"/>
              <a:t>சொல்லிக்கொள்ளாமல் செல்லல்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தாளம் போடுதல்    </a:t>
            </a:r>
            <a:r>
              <a:rPr lang="en-US" sz="2200"/>
              <a:t>			</a:t>
            </a:r>
            <a:r>
              <a:rPr lang="ta-IN" sz="2200"/>
              <a:t>- </a:t>
            </a:r>
            <a:r>
              <a:rPr lang="en-US" sz="2200" smtClean="0"/>
              <a:t>	</a:t>
            </a:r>
            <a:r>
              <a:rPr lang="ta-IN" sz="2200" smtClean="0"/>
              <a:t>எதைச்சொன்னாலும் </a:t>
            </a:r>
            <a:r>
              <a:rPr lang="ta-IN" sz="2200"/>
              <a:t>அப்படியே ஏற்றுக்கொள்ளல்</a:t>
            </a:r>
            <a:endParaRPr lang="en-US" sz="2200"/>
          </a:p>
          <a:p>
            <a:pPr marL="651510" indent="-514350">
              <a:buAutoNum type="arabicPeriod"/>
            </a:pPr>
            <a:r>
              <a:rPr lang="ta-IN" sz="2200"/>
              <a:t>கானல் நீர்         </a:t>
            </a:r>
            <a:r>
              <a:rPr lang="en-US" sz="2200"/>
              <a:t>			</a:t>
            </a:r>
            <a:r>
              <a:rPr lang="en-US" sz="2200" smtClean="0"/>
              <a:t>	</a:t>
            </a:r>
            <a:r>
              <a:rPr lang="ta-IN" sz="2200" smtClean="0"/>
              <a:t>-   </a:t>
            </a:r>
            <a:r>
              <a:rPr lang="en-US" sz="2200"/>
              <a:t>	</a:t>
            </a:r>
            <a:r>
              <a:rPr lang="ta-IN" sz="2200"/>
              <a:t>இருப்பதுபோல் தோன்றும் ஆனால் இருக்காது</a:t>
            </a:r>
            <a:endParaRPr lang="en-US" sz="2200"/>
          </a:p>
          <a:p>
            <a:pPr marL="651510" indent="-514350">
              <a:buAutoNum type="arabicPeriod"/>
            </a:pPr>
            <a:endParaRPr lang="ta-IN" sz="2000" dirty="0"/>
          </a:p>
          <a:p>
            <a:pPr marL="137160" indent="0">
              <a:buNone/>
            </a:pPr>
            <a:r>
              <a:rPr lang="ta-IN" sz="2000" dirty="0"/>
              <a:t>  </a:t>
            </a:r>
          </a:p>
          <a:p>
            <a:pPr marL="137160" indent="0">
              <a:buNone/>
            </a:pPr>
            <a:r>
              <a:rPr lang="ta-IN" sz="2000" dirty="0"/>
              <a:t>                           </a:t>
            </a:r>
          </a:p>
          <a:p>
            <a:pPr marL="137160" indent="0">
              <a:buNone/>
            </a:pPr>
            <a:endParaRPr lang="ta-IN" sz="2000" dirty="0"/>
          </a:p>
          <a:p>
            <a:pPr marL="137160" indent="0">
              <a:buNone/>
            </a:pPr>
            <a:r>
              <a:rPr lang="ta-IN" sz="2000" dirty="0"/>
              <a:t>.  </a:t>
            </a:r>
          </a:p>
          <a:p>
            <a:pPr marL="137160" indent="0">
              <a:buNone/>
            </a:pPr>
            <a:r>
              <a:rPr lang="ta-IN" sz="2000" dirty="0"/>
              <a:t>                                     </a:t>
            </a:r>
          </a:p>
          <a:p>
            <a:pPr marL="137160" indent="0">
              <a:buNone/>
            </a:pPr>
            <a:r>
              <a:rPr lang="ta-IN" sz="2000" dirty="0"/>
              <a:t> </a:t>
            </a:r>
          </a:p>
          <a:p>
            <a:pPr marL="137160" indent="0">
              <a:buNone/>
            </a:pPr>
            <a:r>
              <a:rPr lang="ta-IN" sz="2000" dirty="0"/>
              <a:t>       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276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5893" y="457200"/>
            <a:ext cx="9440214" cy="60960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ta-IN" sz="2000"/>
              <a:t>    </a:t>
            </a:r>
            <a:endParaRPr lang="ta-IN" sz="2000" dirty="0"/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பஞ்சாய்ப் </a:t>
            </a:r>
            <a:r>
              <a:rPr lang="ta-IN" sz="2400"/>
              <a:t>பறத்தல் </a:t>
            </a:r>
            <a:r>
              <a:rPr lang="en-US" sz="2400"/>
              <a:t>		</a:t>
            </a:r>
            <a:r>
              <a:rPr lang="ta-IN" sz="2400" smtClean="0"/>
              <a:t>-   </a:t>
            </a:r>
            <a:r>
              <a:rPr lang="en-US" sz="2400"/>
              <a:t>	</a:t>
            </a:r>
            <a:r>
              <a:rPr lang="ta-IN" sz="2400"/>
              <a:t>அலைந்து திரிதல்</a:t>
            </a:r>
            <a:endParaRPr lang="en-US" sz="2400"/>
          </a:p>
          <a:p>
            <a:pPr marL="651510" indent="-514350">
              <a:buFont typeface="+mj-lt"/>
              <a:buAutoNum type="arabicPeriod" startAt="11"/>
            </a:pPr>
            <a:r>
              <a:rPr lang="ta-IN" sz="2400"/>
              <a:t>குட்டிச்சுவர்         </a:t>
            </a:r>
            <a:r>
              <a:rPr lang="en-US" sz="2400"/>
              <a:t>		</a:t>
            </a:r>
            <a:r>
              <a:rPr lang="ta-IN" sz="2400" smtClean="0"/>
              <a:t>-   </a:t>
            </a:r>
            <a:r>
              <a:rPr lang="en-US" sz="2400"/>
              <a:t>	</a:t>
            </a:r>
            <a:r>
              <a:rPr lang="ta-IN" sz="2400"/>
              <a:t>பயனின்றி இருத்தல்</a:t>
            </a:r>
            <a:endParaRPr lang="en-US" sz="2400"/>
          </a:p>
          <a:p>
            <a:pPr marL="651510" indent="-514350">
              <a:buFont typeface="+mj-lt"/>
              <a:buAutoNum type="arabicPeriod" startAt="11"/>
            </a:pPr>
            <a:r>
              <a:rPr lang="ta-IN" sz="2400"/>
              <a:t>கொட்டியளத்தல்     </a:t>
            </a:r>
            <a:r>
              <a:rPr lang="en-US" sz="2400"/>
              <a:t>		</a:t>
            </a:r>
            <a:r>
              <a:rPr lang="ta-IN" sz="2400"/>
              <a:t>-  </a:t>
            </a:r>
            <a:r>
              <a:rPr lang="en-US" sz="2400"/>
              <a:t>	</a:t>
            </a:r>
            <a:r>
              <a:rPr lang="ta-IN" sz="2400"/>
              <a:t>மிகுதியாகப் பேசுதல்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கொடிகட்டிப் </a:t>
            </a:r>
            <a:r>
              <a:rPr lang="ta-IN" sz="2400"/>
              <a:t>பறந்தர் 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தனிப்புகழோடு </a:t>
            </a:r>
            <a:r>
              <a:rPr lang="ta-IN" sz="2400" dirty="0"/>
              <a:t>வாழ்ந்தார்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முதலைக் </a:t>
            </a:r>
            <a:r>
              <a:rPr lang="ta-IN" sz="2400" dirty="0"/>
              <a:t>கண்ணீர் </a:t>
            </a:r>
            <a:r>
              <a:rPr lang="ta-IN" sz="2400"/>
              <a:t>வடித்தல் </a:t>
            </a:r>
            <a:r>
              <a:rPr lang="en-US" sz="2400" smtClean="0"/>
              <a:t>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பொய்யாக </a:t>
            </a:r>
            <a:r>
              <a:rPr lang="ta-IN" sz="2400" dirty="0"/>
              <a:t>அழுதல்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ஓலை </a:t>
            </a:r>
            <a:r>
              <a:rPr lang="ta-IN" sz="2400"/>
              <a:t>வந்துவிட்டது 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ஆணை </a:t>
            </a:r>
            <a:r>
              <a:rPr lang="ta-IN" sz="2400" dirty="0"/>
              <a:t>கிடைத்துவிட்டது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புத்தகப்பூச்சி         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உலகியல் </a:t>
            </a:r>
            <a:r>
              <a:rPr lang="ta-IN" sz="2400" dirty="0"/>
              <a:t>அறிவு அற்றவன்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வாழையடி </a:t>
            </a:r>
            <a:r>
              <a:rPr lang="ta-IN" sz="2400"/>
              <a:t>வாழையாக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தொடர்ச்சியாக</a:t>
            </a:r>
            <a:endParaRPr lang="ta-IN" sz="2400" dirty="0"/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மலையேறி </a:t>
            </a:r>
            <a:r>
              <a:rPr lang="ta-IN" sz="2400"/>
              <a:t>விட்டது   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இல்லாமல் </a:t>
            </a:r>
            <a:r>
              <a:rPr lang="ta-IN" sz="2400" dirty="0"/>
              <a:t>போய்விட்டது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பெருஞ்செலவாணி     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அதிகசெலவு </a:t>
            </a:r>
            <a:r>
              <a:rPr lang="ta-IN" sz="2400" dirty="0"/>
              <a:t>செய்தல்</a:t>
            </a:r>
          </a:p>
          <a:p>
            <a:pPr marL="651510" indent="-514350">
              <a:buFont typeface="+mj-lt"/>
              <a:buAutoNum type="arabicPeriod" startAt="11"/>
            </a:pPr>
            <a:r>
              <a:rPr lang="ta-IN" sz="2400" smtClean="0"/>
              <a:t>சீட்டுக் </a:t>
            </a:r>
            <a:r>
              <a:rPr lang="ta-IN" sz="2400"/>
              <a:t>கிழிந்துவிட்டது  </a:t>
            </a:r>
            <a:r>
              <a:rPr lang="en-US" sz="2400" smtClean="0"/>
              <a:t>		</a:t>
            </a:r>
            <a:r>
              <a:rPr lang="ta-IN" sz="2400" smtClean="0"/>
              <a:t>-</a:t>
            </a:r>
            <a:r>
              <a:rPr lang="en-US" sz="2400" smtClean="0"/>
              <a:t>	</a:t>
            </a:r>
            <a:r>
              <a:rPr lang="ta-IN" sz="2400" smtClean="0"/>
              <a:t>வேலை போய்விட்டது</a:t>
            </a:r>
            <a:endParaRPr lang="ta-IN" sz="2400" dirty="0"/>
          </a:p>
          <a:p>
            <a:pPr marL="651510" indent="-514350">
              <a:buAutoNum type="arabicPeriod" startAt="11"/>
            </a:pPr>
            <a:endParaRPr lang="ta-IN" sz="2000" dirty="0"/>
          </a:p>
          <a:p>
            <a:pPr marL="137160" indent="0">
              <a:buNone/>
            </a:pPr>
            <a:r>
              <a:rPr lang="ta-IN" sz="2000" dirty="0"/>
              <a:t>  </a:t>
            </a:r>
          </a:p>
          <a:p>
            <a:pPr marL="137160" indent="0">
              <a:buNone/>
            </a:pPr>
            <a:r>
              <a:rPr lang="ta-IN" sz="2000" dirty="0"/>
              <a:t>                           </a:t>
            </a:r>
          </a:p>
          <a:p>
            <a:pPr marL="137160" indent="0">
              <a:buNone/>
            </a:pPr>
            <a:endParaRPr lang="ta-IN" sz="2000" dirty="0"/>
          </a:p>
          <a:p>
            <a:pPr marL="137160" indent="0">
              <a:buNone/>
            </a:pPr>
            <a:r>
              <a:rPr lang="ta-IN" sz="2000" dirty="0"/>
              <a:t>.  </a:t>
            </a:r>
          </a:p>
          <a:p>
            <a:pPr marL="137160" indent="0">
              <a:buNone/>
            </a:pPr>
            <a:r>
              <a:rPr lang="ta-IN" sz="2000" dirty="0"/>
              <a:t>                                     </a:t>
            </a:r>
          </a:p>
          <a:p>
            <a:pPr marL="137160" indent="0">
              <a:buNone/>
            </a:pPr>
            <a:r>
              <a:rPr lang="ta-IN" sz="2000" dirty="0"/>
              <a:t> </a:t>
            </a:r>
          </a:p>
          <a:p>
            <a:pPr marL="137160" indent="0">
              <a:buNone/>
            </a:pPr>
            <a:r>
              <a:rPr lang="ta-IN" sz="2000" dirty="0"/>
              <a:t>       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19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06" y="0"/>
            <a:ext cx="11144794" cy="84160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200" b="1" smtClean="0">
                <a:solidFill>
                  <a:srgbClr val="FF0000"/>
                </a:solidFill>
              </a:rPr>
              <a:t>IX</a:t>
            </a:r>
            <a:r>
              <a:rPr lang="en-US" sz="3200" smtClean="0">
                <a:solidFill>
                  <a:srgbClr val="FF0000"/>
                </a:solidFill>
              </a:rPr>
              <a:t>. </a:t>
            </a:r>
            <a:r>
              <a:rPr lang="ta-IN" sz="3200" smtClean="0">
                <a:solidFill>
                  <a:srgbClr val="FF0000"/>
                </a:solidFill>
              </a:rPr>
              <a:t>பிறமொழிச் </a:t>
            </a:r>
            <a:r>
              <a:rPr lang="ta-IN" sz="3200" dirty="0" smtClean="0">
                <a:solidFill>
                  <a:srgbClr val="FF0000"/>
                </a:solidFill>
              </a:rPr>
              <a:t>சொற்களுக்கேற்ற தமிழ்ச்சொற்களை அறிவோம்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ta-IN" dirty="0"/>
          </a:p>
          <a:p>
            <a:pPr marL="137160" indent="0">
              <a:buNone/>
            </a:pPr>
            <a:endParaRPr lang="ta-IN" sz="2400" dirty="0"/>
          </a:p>
          <a:p>
            <a:pPr marL="137160" indent="0">
              <a:buNone/>
            </a:pPr>
            <a:endParaRPr lang="ta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86449"/>
              </p:ext>
            </p:extLst>
          </p:nvPr>
        </p:nvGraphicFramePr>
        <p:xfrm>
          <a:off x="373018" y="1187995"/>
          <a:ext cx="4708434" cy="5785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999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348607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 சமஷ்கிருதம்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அகங்காரம்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செருக்கு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அதிர்ஷ்டம்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நற்பேறு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அபிப்பிராயம்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கருத்து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அபூர்வம்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புதுமை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ஆராதனை</a:t>
                      </a:r>
                      <a:r>
                        <a:rPr lang="en-US" sz="2400" smtClean="0"/>
                        <a:t> </a:t>
                      </a:r>
                      <a:r>
                        <a:rPr lang="ta-IN" sz="2400" smtClean="0"/>
                        <a:t>{பூஜை}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வழிபாடு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ஆனந்தம்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மகிழ்ச்சி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33268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சபதம்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சூளுரை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4209697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தினசரி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நாள்தோறும்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954114"/>
                  </a:ext>
                </a:extLst>
              </a:tr>
              <a:tr h="573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தைரியம்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துணிவு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611965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079928"/>
              </p:ext>
            </p:extLst>
          </p:nvPr>
        </p:nvGraphicFramePr>
        <p:xfrm>
          <a:off x="6351451" y="901440"/>
          <a:ext cx="4974045" cy="5510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285">
                  <a:extLst>
                    <a:ext uri="{9D8B030D-6E8A-4147-A177-3AD203B41FA5}">
                      <a16:colId xmlns:a16="http://schemas.microsoft.com/office/drawing/2014/main" xmlns="" val="3498585436"/>
                    </a:ext>
                  </a:extLst>
                </a:gridCol>
                <a:gridCol w="2290760">
                  <a:extLst>
                    <a:ext uri="{9D8B030D-6E8A-4147-A177-3AD203B41FA5}">
                      <a16:colId xmlns:a16="http://schemas.microsoft.com/office/drawing/2014/main" xmlns="" val="2278660089"/>
                    </a:ext>
                  </a:extLst>
                </a:gridCol>
              </a:tblGrid>
              <a:tr h="348607">
                <a:tc>
                  <a:txBody>
                    <a:bodyPr/>
                    <a:lstStyle/>
                    <a:p>
                      <a:pPr algn="ctr"/>
                      <a:r>
                        <a:rPr lang="ta-IN" sz="2400" smtClean="0"/>
                        <a:t>உருது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தமிழ்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4860574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பஞ்சாயத்து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ஐம்பேராயம்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05653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பதில்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விடை</a:t>
                      </a:r>
                      <a:endParaRPr lang="en-US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6730899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பலே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நன்று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1672648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பேட்டி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நேர்காணல்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765580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பைசா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காசு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8710585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அசல் </a:t>
                      </a:r>
                      <a:endParaRPr lang="en-I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முதல்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6332686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கச்சேரி 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அரங்கம்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4209697"/>
                  </a:ext>
                </a:extLst>
              </a:tr>
              <a:tr h="348607"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குமாஸ்தா </a:t>
                      </a:r>
                      <a:endParaRPr lang="en-IN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எழுத்தர்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954114"/>
                  </a:ext>
                </a:extLst>
              </a:tr>
              <a:tr h="573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குஷி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மகிழ்ச்சி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96119654"/>
                  </a:ext>
                </a:extLst>
              </a:tr>
              <a:tr h="573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a-IN" sz="2400" smtClean="0"/>
                        <a:t>கைது </a:t>
                      </a:r>
                      <a:endParaRPr lang="en-US" sz="24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7160" indent="0" algn="ctr">
                        <a:buNone/>
                      </a:pPr>
                      <a:r>
                        <a:rPr lang="ta-IN" sz="2400" smtClean="0"/>
                        <a:t>சிறைப்பிடித்தல்</a:t>
                      </a:r>
                      <a:endParaRPr lang="en-IN" sz="240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5069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7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465</Words>
  <Application>Microsoft Office PowerPoint</Application>
  <PresentationFormat>Custom</PresentationFormat>
  <Paragraphs>354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மரபுச் சொற்கள்</vt:lpstr>
      <vt:lpstr>II. விலங்கு, பறவை இனங்களின் ஒலிமரபு </vt:lpstr>
      <vt:lpstr>III. தாவர உறுப்புப் பெயர்கள்</vt:lpstr>
      <vt:lpstr>V. செடி கொடி மரங்களின் தொகுப்பிடம் </vt:lpstr>
      <vt:lpstr>VII. பொருளுக்கேற்ற வினைமரபு</vt:lpstr>
      <vt:lpstr>VIII. மரபுத் தொடர்களுக்கான பொருள் அறிதல் </vt:lpstr>
      <vt:lpstr>PowerPoint Presentation</vt:lpstr>
      <vt:lpstr>IX. பிறமொழிச் சொற்களுக்கேற்ற தமிழ்ச்சொற்களை அறிவோம்</vt:lpstr>
      <vt:lpstr>PowerPoint Presentation</vt:lpstr>
      <vt:lpstr>PowerPoint Presentation</vt:lpstr>
      <vt:lpstr>X. வழுச்சொற்களை நீக்குதல்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ELCOT</cp:lastModifiedBy>
  <cp:revision>177</cp:revision>
  <dcterms:created xsi:type="dcterms:W3CDTF">2023-03-08T07:29:43Z</dcterms:created>
  <dcterms:modified xsi:type="dcterms:W3CDTF">2023-04-06T08:23:06Z</dcterms:modified>
</cp:coreProperties>
</file>